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64" r:id="rId4"/>
    <p:sldId id="272" r:id="rId5"/>
    <p:sldId id="287" r:id="rId6"/>
    <p:sldId id="289" r:id="rId7"/>
    <p:sldId id="269" r:id="rId8"/>
    <p:sldId id="258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5B1"/>
    <a:srgbClr val="FDF5B2"/>
    <a:srgbClr val="330E07"/>
    <a:srgbClr val="2F0E05"/>
    <a:srgbClr val="F1C063"/>
    <a:srgbClr val="E2974D"/>
    <a:srgbClr val="310B04"/>
    <a:srgbClr val="5C2816"/>
    <a:srgbClr val="200803"/>
    <a:srgbClr val="290B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NESH MARGALE" userId="bb51cf32b8490624" providerId="LiveId" clId="{7390A175-2B4B-4CCA-A35A-EECD06861B1E}"/>
    <pc:docChg chg="custSel modSld">
      <pc:chgData name="GANESH MARGALE" userId="bb51cf32b8490624" providerId="LiveId" clId="{7390A175-2B4B-4CCA-A35A-EECD06861B1E}" dt="2023-02-02T13:00:15.786" v="289" actId="14100"/>
      <pc:docMkLst>
        <pc:docMk/>
      </pc:docMkLst>
      <pc:sldChg chg="addSp modSp mod">
        <pc:chgData name="GANESH MARGALE" userId="bb51cf32b8490624" providerId="LiveId" clId="{7390A175-2B4B-4CCA-A35A-EECD06861B1E}" dt="2023-02-02T12:46:03.876" v="263" actId="14100"/>
        <pc:sldMkLst>
          <pc:docMk/>
          <pc:sldMk cId="2361755318" sldId="258"/>
        </pc:sldMkLst>
        <pc:spChg chg="add mod ord">
          <ac:chgData name="GANESH MARGALE" userId="bb51cf32b8490624" providerId="LiveId" clId="{7390A175-2B4B-4CCA-A35A-EECD06861B1E}" dt="2023-02-02T12:46:00.259" v="262" actId="14100"/>
          <ac:spMkLst>
            <pc:docMk/>
            <pc:sldMk cId="2361755318" sldId="258"/>
            <ac:spMk id="2" creationId="{612B06D0-527F-4360-A5AB-DE1DD953C98F}"/>
          </ac:spMkLst>
        </pc:spChg>
        <pc:spChg chg="mod">
          <ac:chgData name="GANESH MARGALE" userId="bb51cf32b8490624" providerId="LiveId" clId="{7390A175-2B4B-4CCA-A35A-EECD06861B1E}" dt="2023-02-02T12:45:42.179" v="260" actId="1076"/>
          <ac:spMkLst>
            <pc:docMk/>
            <pc:sldMk cId="2361755318" sldId="258"/>
            <ac:spMk id="15" creationId="{BD82D6BC-B801-4B68-9A18-A36A3850B4F5}"/>
          </ac:spMkLst>
        </pc:spChg>
        <pc:picChg chg="add mod">
          <ac:chgData name="GANESH MARGALE" userId="bb51cf32b8490624" providerId="LiveId" clId="{7390A175-2B4B-4CCA-A35A-EECD06861B1E}" dt="2023-02-02T12:46:03.876" v="263" actId="14100"/>
          <ac:picMkLst>
            <pc:docMk/>
            <pc:sldMk cId="2361755318" sldId="258"/>
            <ac:picMk id="2050" creationId="{D4382FAA-5FCD-43E3-ACD1-33A4DE65D5CF}"/>
          </ac:picMkLst>
        </pc:picChg>
      </pc:sldChg>
      <pc:sldChg chg="addSp modSp">
        <pc:chgData name="GANESH MARGALE" userId="bb51cf32b8490624" providerId="LiveId" clId="{7390A175-2B4B-4CCA-A35A-EECD06861B1E}" dt="2023-02-02T13:00:15.786" v="289" actId="14100"/>
        <pc:sldMkLst>
          <pc:docMk/>
          <pc:sldMk cId="3974144901" sldId="259"/>
        </pc:sldMkLst>
        <pc:picChg chg="add mod">
          <ac:chgData name="GANESH MARGALE" userId="bb51cf32b8490624" providerId="LiveId" clId="{7390A175-2B4B-4CCA-A35A-EECD06861B1E}" dt="2023-02-02T12:58:51.737" v="285" actId="1076"/>
          <ac:picMkLst>
            <pc:docMk/>
            <pc:sldMk cId="3974144901" sldId="259"/>
            <ac:picMk id="5122" creationId="{0BAA4FE5-483F-4159-ABC5-27328D6D9249}"/>
          </ac:picMkLst>
        </pc:picChg>
        <pc:picChg chg="add mod">
          <ac:chgData name="GANESH MARGALE" userId="bb51cf32b8490624" providerId="LiveId" clId="{7390A175-2B4B-4CCA-A35A-EECD06861B1E}" dt="2023-02-02T13:00:15.786" v="289" actId="14100"/>
          <ac:picMkLst>
            <pc:docMk/>
            <pc:sldMk cId="3974144901" sldId="259"/>
            <ac:picMk id="5124" creationId="{9B4EAC9A-CDB8-44A3-B5DC-F22CCB12FB60}"/>
          </ac:picMkLst>
        </pc:picChg>
      </pc:sldChg>
      <pc:sldChg chg="addSp modSp mod">
        <pc:chgData name="GANESH MARGALE" userId="bb51cf32b8490624" providerId="LiveId" clId="{7390A175-2B4B-4CCA-A35A-EECD06861B1E}" dt="2023-02-02T12:51:01.069" v="278" actId="1076"/>
        <pc:sldMkLst>
          <pc:docMk/>
          <pc:sldMk cId="567575042" sldId="261"/>
        </pc:sldMkLst>
        <pc:spChg chg="add mod ord">
          <ac:chgData name="GANESH MARGALE" userId="bb51cf32b8490624" providerId="LiveId" clId="{7390A175-2B4B-4CCA-A35A-EECD06861B1E}" dt="2023-02-02T12:50:44.372" v="274" actId="170"/>
          <ac:spMkLst>
            <pc:docMk/>
            <pc:sldMk cId="567575042" sldId="261"/>
            <ac:spMk id="2" creationId="{36F1D015-0EDD-4056-A912-69F3E5EDD107}"/>
          </ac:spMkLst>
        </pc:spChg>
        <pc:picChg chg="add mod">
          <ac:chgData name="GANESH MARGALE" userId="bb51cf32b8490624" providerId="LiveId" clId="{7390A175-2B4B-4CCA-A35A-EECD06861B1E}" dt="2023-02-02T12:51:01.069" v="278" actId="1076"/>
          <ac:picMkLst>
            <pc:docMk/>
            <pc:sldMk cId="567575042" sldId="261"/>
            <ac:picMk id="3074" creationId="{B8A6D6F2-05FC-4866-902A-1552A58C146F}"/>
          </ac:picMkLst>
        </pc:picChg>
      </pc:sldChg>
      <pc:sldChg chg="addSp delSp modSp mod">
        <pc:chgData name="GANESH MARGALE" userId="bb51cf32b8490624" providerId="LiveId" clId="{7390A175-2B4B-4CCA-A35A-EECD06861B1E}" dt="2023-02-02T12:36:36.522" v="242" actId="1076"/>
        <pc:sldMkLst>
          <pc:docMk/>
          <pc:sldMk cId="3570551281" sldId="264"/>
        </pc:sldMkLst>
        <pc:spChg chg="del mod">
          <ac:chgData name="GANESH MARGALE" userId="bb51cf32b8490624" providerId="LiveId" clId="{7390A175-2B4B-4CCA-A35A-EECD06861B1E}" dt="2023-02-02T12:31:18.608" v="24" actId="478"/>
          <ac:spMkLst>
            <pc:docMk/>
            <pc:sldMk cId="3570551281" sldId="264"/>
            <ac:spMk id="6" creationId="{DFA4349C-33C9-4584-ADAE-7073AF02511C}"/>
          </ac:spMkLst>
        </pc:spChg>
        <pc:spChg chg="add del mod ord">
          <ac:chgData name="GANESH MARGALE" userId="bb51cf32b8490624" providerId="LiveId" clId="{7390A175-2B4B-4CCA-A35A-EECD06861B1E}" dt="2023-02-02T12:29:28.066" v="15" actId="478"/>
          <ac:spMkLst>
            <pc:docMk/>
            <pc:sldMk cId="3570551281" sldId="264"/>
            <ac:spMk id="8" creationId="{B0393C82-BEF5-4F0B-807D-872A38D0082B}"/>
          </ac:spMkLst>
        </pc:spChg>
        <pc:spChg chg="add del mod ord">
          <ac:chgData name="GANESH MARGALE" userId="bb51cf32b8490624" providerId="LiveId" clId="{7390A175-2B4B-4CCA-A35A-EECD06861B1E}" dt="2023-02-02T12:32:46.113" v="87" actId="478"/>
          <ac:spMkLst>
            <pc:docMk/>
            <pc:sldMk cId="3570551281" sldId="264"/>
            <ac:spMk id="9" creationId="{73FD9F05-578C-4DF8-A5D3-84F8D80DE06E}"/>
          </ac:spMkLst>
        </pc:spChg>
        <pc:spChg chg="add del mod ord">
          <ac:chgData name="GANESH MARGALE" userId="bb51cf32b8490624" providerId="LiveId" clId="{7390A175-2B4B-4CCA-A35A-EECD06861B1E}" dt="2023-02-02T12:35:15.628" v="223" actId="478"/>
          <ac:spMkLst>
            <pc:docMk/>
            <pc:sldMk cId="3570551281" sldId="264"/>
            <ac:spMk id="14" creationId="{A2DF904C-0666-4410-942E-1A59DC248BF9}"/>
          </ac:spMkLst>
        </pc:spChg>
        <pc:spChg chg="mod">
          <ac:chgData name="GANESH MARGALE" userId="bb51cf32b8490624" providerId="LiveId" clId="{7390A175-2B4B-4CCA-A35A-EECD06861B1E}" dt="2023-02-02T12:24:35.790" v="5" actId="1076"/>
          <ac:spMkLst>
            <pc:docMk/>
            <pc:sldMk cId="3570551281" sldId="264"/>
            <ac:spMk id="15" creationId="{BD82D6BC-B801-4B68-9A18-A36A3850B4F5}"/>
          </ac:spMkLst>
        </pc:spChg>
        <pc:spChg chg="add mod ord">
          <ac:chgData name="GANESH MARGALE" userId="bb51cf32b8490624" providerId="LiveId" clId="{7390A175-2B4B-4CCA-A35A-EECD06861B1E}" dt="2023-02-02T12:36:36.522" v="242" actId="1076"/>
          <ac:spMkLst>
            <pc:docMk/>
            <pc:sldMk cId="3570551281" sldId="264"/>
            <ac:spMk id="16" creationId="{FA4ACEE9-AAD8-4BF2-8F37-C1CF3C131BCF}"/>
          </ac:spMkLst>
        </pc:spChg>
        <pc:picChg chg="add del mod ord">
          <ac:chgData name="GANESH MARGALE" userId="bb51cf32b8490624" providerId="LiveId" clId="{7390A175-2B4B-4CCA-A35A-EECD06861B1E}" dt="2023-02-02T12:29:26.244" v="14" actId="478"/>
          <ac:picMkLst>
            <pc:docMk/>
            <pc:sldMk cId="3570551281" sldId="264"/>
            <ac:picMk id="3" creationId="{B07E11DC-6F0A-42C8-B339-48C3A48B40E1}"/>
          </ac:picMkLst>
        </pc:picChg>
        <pc:picChg chg="mod">
          <ac:chgData name="GANESH MARGALE" userId="bb51cf32b8490624" providerId="LiveId" clId="{7390A175-2B4B-4CCA-A35A-EECD06861B1E}" dt="2023-02-02T12:31:24.412" v="25" actId="1076"/>
          <ac:picMkLst>
            <pc:docMk/>
            <pc:sldMk cId="3570551281" sldId="264"/>
            <ac:picMk id="4" creationId="{C4A7832D-CC37-4121-8A4B-B790D73230BE}"/>
          </ac:picMkLst>
        </pc:picChg>
        <pc:picChg chg="add mod">
          <ac:chgData name="GANESH MARGALE" userId="bb51cf32b8490624" providerId="LiveId" clId="{7390A175-2B4B-4CCA-A35A-EECD06861B1E}" dt="2023-02-02T12:36:36.522" v="242" actId="1076"/>
          <ac:picMkLst>
            <pc:docMk/>
            <pc:sldMk cId="3570551281" sldId="264"/>
            <ac:picMk id="1026" creationId="{B8670D60-F91A-44E2-AA28-E4EB0FF48E2F}"/>
          </ac:picMkLst>
        </pc:picChg>
      </pc:sldChg>
      <pc:sldChg chg="addSp modSp">
        <pc:chgData name="GANESH MARGALE" userId="bb51cf32b8490624" providerId="LiveId" clId="{7390A175-2B4B-4CCA-A35A-EECD06861B1E}" dt="2023-02-02T12:56:35.807" v="281" actId="1076"/>
        <pc:sldMkLst>
          <pc:docMk/>
          <pc:sldMk cId="787075711" sldId="265"/>
        </pc:sldMkLst>
        <pc:picChg chg="add mod">
          <ac:chgData name="GANESH MARGALE" userId="bb51cf32b8490624" providerId="LiveId" clId="{7390A175-2B4B-4CCA-A35A-EECD06861B1E}" dt="2023-02-02T12:56:35.807" v="281" actId="1076"/>
          <ac:picMkLst>
            <pc:docMk/>
            <pc:sldMk cId="787075711" sldId="265"/>
            <ac:picMk id="4098" creationId="{D104D7CE-EFF7-4C1C-963F-B6E3259D48A5}"/>
          </ac:picMkLst>
        </pc:picChg>
      </pc:sldChg>
    </pc:docChg>
  </pc:docChgLst>
</pc:chgInfo>
</file>

<file path=ppt/media/image1.pn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D1AB2-7962-458C-8B7E-EA47156B9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203CE2-BE7D-481E-9922-4F075FF3AF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9249E-609B-4EC6-BF4D-9F9929B0D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B1C58-D74B-4D90-A40F-115DABC545CC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836B76-D90D-40AC-8E87-2F87E99FF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7EA623-C5FF-4EC6-9468-F6AB53D04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99E86-7541-4172-A580-882959FF8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999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99B9C-C3BF-4F30-A02C-0649C0CDA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883FCB-C683-48AB-8EF0-1D3CDA727F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D7DD-4776-4F20-9661-34839FA76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B1C58-D74B-4D90-A40F-115DABC545CC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8DE49B-E9A7-4EF8-A5CF-5A2FFB0AA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ED5A9-C393-461C-A493-5209EB0A5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99E86-7541-4172-A580-882959FF8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750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3316CE-8EE9-4A06-B93A-B36FEF67BC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4B7BF6-3F0C-49E1-AFC2-B06C114ED1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A4C083-9603-4CFF-97CB-565283C26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B1C58-D74B-4D90-A40F-115DABC545CC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7A7E60-8B41-43F9-B08B-95707D2B1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26910-7811-4B7E-A904-755A0D23D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99E86-7541-4172-A580-882959FF8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876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59E0A-F2F0-4C00-8134-130418748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73619-1808-44AA-B49A-14EA89B30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BB111-90A5-43ED-ACE9-5FEE2D50A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B1C58-D74B-4D90-A40F-115DABC545CC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C9779-D5E7-4661-842B-9B45520B5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62C485-F9B2-4D14-862E-E17FE865E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99E86-7541-4172-A580-882959FF8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27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641B0-B0B5-4428-A6F3-EC845AC81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600634-FCBD-4035-913E-B958BE5528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8C593B-F4F7-4CFE-B59A-86783288C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B1C58-D74B-4D90-A40F-115DABC545CC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5D2F1-02DE-478E-8EB6-0F129B237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D7637-3A5E-4EEF-B493-FF3E8CE7E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99E86-7541-4172-A580-882959FF8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43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01357-09DE-45E4-BB17-3E47FB789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62F0C-925F-43AD-AC9E-AB1A8FF6A8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38B474-5C8A-4F13-83B7-778F7F07C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233961-2540-432E-8DED-5D848641E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B1C58-D74B-4D90-A40F-115DABC545CC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06203-4A32-45BA-AE7A-390343A98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562AE8-5EAE-4DD6-A43A-6C1951E14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99E86-7541-4172-A580-882959FF8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00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62E23-A712-4710-BC74-8D4CC298F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B000DD-2752-492F-AA2E-531EB7EF82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19CF31-573E-4B2B-9E6E-9DE8191F26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908175-A216-4F9C-94CE-6961CD00F1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B0C097-42DB-435E-A11D-ABA1215E73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6A161E-2A24-46B3-9703-0A7F62637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B1C58-D74B-4D90-A40F-115DABC545CC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46A2ED-CA11-4EF2-9621-0360BFCB9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D41BDB-551D-4142-B08A-35490646D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99E86-7541-4172-A580-882959FF8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006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12F33-86C0-46CE-826D-40252804C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0D7-005D-4CA4-AC4E-3899CB2E7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B1C58-D74B-4D90-A40F-115DABC545CC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6BC229-E9F0-4A82-B2AE-6875E25A7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338EAA-DA2D-4BB0-8D2A-B6A869F1F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99E86-7541-4172-A580-882959FF8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736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3B9655-FBEB-4CCD-8522-7DA7A9BC5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B1C58-D74B-4D90-A40F-115DABC545CC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C743B5-F909-4633-9A09-13D2B4855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478996-AEC0-4D11-964C-E5BAF1F82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99E86-7541-4172-A580-882959FF8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223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9D32C-47F3-4D3F-9D2B-2267D2D0E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31155-10FE-4C1F-9670-9605DE69C5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B96500-D12A-4DB4-B279-C3C8FB383C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3CED53-498B-4C47-BC06-23302CA1C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B1C58-D74B-4D90-A40F-115DABC545CC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726BD7-27F5-4A32-A810-FC0F633CA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9FA7A2-9A13-42CB-A146-1D95A978F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99E86-7541-4172-A580-882959FF8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56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7D611-7F75-4EEC-A355-F2CAD510A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183819-131D-4B6E-B285-ECD9DF68A3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9602A-64F5-4364-A509-60E53C1F3C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30A9D1-7687-4CE0-9F86-F708A7CD7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B1C58-D74B-4D90-A40F-115DABC545CC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AA6ABC-12B5-421F-A57F-4965A8092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9A8B80-836B-41E9-BCDA-F11AF6DC5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99E86-7541-4172-A580-882959FF8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425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F93A6C-21D5-47CD-A7F2-6ABE4D95A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24752-581E-4E65-97F0-BF2536F48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EFA4E-5DE6-41B2-8843-73F5E9B18D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B1C58-D74B-4D90-A40F-115DABC545CC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58319-E90B-45F8-8B92-A40837A993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531DD2-0616-42B0-9AB8-1256D8BC86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99E86-7541-4172-A580-882959FF8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226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2C8F7ED-79FD-452A-A5E7-6CE6E17891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62" b="21476"/>
          <a:stretch/>
        </p:blipFill>
        <p:spPr>
          <a:xfrm flipV="1">
            <a:off x="-1" y="0"/>
            <a:ext cx="12192001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6C90DCC-F1C3-4D64-B433-9B29760FEF1C}"/>
              </a:ext>
            </a:extLst>
          </p:cNvPr>
          <p:cNvSpPr txBox="1"/>
          <p:nvPr/>
        </p:nvSpPr>
        <p:spPr>
          <a:xfrm>
            <a:off x="2447775" y="2293766"/>
            <a:ext cx="7296448" cy="35394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Montserrat ExtraBold" panose="00000900000000000000" pitchFamily="2" charset="0"/>
              </a:rPr>
              <a:t>Clinical Trial Recruitment and Management Platform</a:t>
            </a:r>
          </a:p>
          <a:p>
            <a:pPr algn="ctr"/>
            <a:r>
              <a:rPr lang="en-US" sz="4000" b="1" dirty="0">
                <a:solidFill>
                  <a:schemeClr val="bg1"/>
                </a:solidFill>
                <a:latin typeface="Montserrat ExtraBold" panose="00000900000000000000" pitchFamily="2" charset="0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Montserrat ExtraBold" panose="00000900000000000000" pitchFamily="2" charset="0"/>
              </a:rPr>
              <a:t>Efficient Recruitment, Enhanced Diversity, and Improved Management</a:t>
            </a:r>
            <a:endParaRPr lang="en-US" sz="5400" b="1" dirty="0">
              <a:solidFill>
                <a:schemeClr val="bg1"/>
              </a:solidFill>
              <a:latin typeface="Montserrat ExtraBold" panose="000009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8877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1D96EB6-ABCF-4AE9-ACCA-31E3DE5A55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5CDAA6-5EC9-4BC5-B38F-730071A35C90}"/>
              </a:ext>
            </a:extLst>
          </p:cNvPr>
          <p:cNvSpPr txBox="1"/>
          <p:nvPr/>
        </p:nvSpPr>
        <p:spPr>
          <a:xfrm>
            <a:off x="210945" y="322837"/>
            <a:ext cx="6604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Problem Statement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10DAF27-2E0C-3133-564E-D308C8E1A0DA}"/>
              </a:ext>
            </a:extLst>
          </p:cNvPr>
          <p:cNvSpPr/>
          <p:nvPr/>
        </p:nvSpPr>
        <p:spPr>
          <a:xfrm>
            <a:off x="300530" y="1362075"/>
            <a:ext cx="6275580" cy="4844965"/>
          </a:xfrm>
          <a:prstGeom prst="roundRect">
            <a:avLst>
              <a:gd name="adj" fmla="val 8125"/>
            </a:avLst>
          </a:prstGeom>
          <a:solidFill>
            <a:srgbClr val="FEF5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330E07"/>
                </a:solidFill>
                <a:latin typeface="Century Gothic" panose="020B0502020202020204" pitchFamily="34" charset="0"/>
              </a:rPr>
              <a:t>Long Recruitment Times: </a:t>
            </a:r>
            <a:r>
              <a:rPr lang="en-US" sz="2000" b="1" dirty="0">
                <a:solidFill>
                  <a:srgbClr val="330E07"/>
                </a:solidFill>
                <a:latin typeface="Century Gothic" panose="020B0502020202020204" pitchFamily="34" charset="0"/>
              </a:rPr>
              <a:t>Researchers face significant delays in recruiting enough participants for clinical trials and studies, slowing progress and increasing costs.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330E07"/>
              </a:solidFill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330E07"/>
                </a:solidFill>
                <a:latin typeface="Century Gothic" panose="020B0502020202020204" pitchFamily="34" charset="0"/>
              </a:rPr>
              <a:t>Limited Diversity in Participant Pools: </a:t>
            </a:r>
            <a:r>
              <a:rPr lang="en-US" sz="2000" b="1" dirty="0">
                <a:solidFill>
                  <a:srgbClr val="330E07"/>
                </a:solidFill>
                <a:latin typeface="Century Gothic" panose="020B0502020202020204" pitchFamily="34" charset="0"/>
              </a:rPr>
              <a:t>Existing methods often fail to reach a diverse population, limiting the generalizability and effectiveness of research findings.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330E07"/>
              </a:solidFill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330E07"/>
                </a:solidFill>
                <a:latin typeface="Century Gothic" panose="020B0502020202020204" pitchFamily="34" charset="0"/>
              </a:rPr>
              <a:t>Inefficient Communication and Management: </a:t>
            </a:r>
            <a:r>
              <a:rPr lang="en-US" sz="2000" b="1" dirty="0">
                <a:solidFill>
                  <a:srgbClr val="330E07"/>
                </a:solidFill>
                <a:latin typeface="Century Gothic" panose="020B0502020202020204" pitchFamily="34" charset="0"/>
              </a:rPr>
              <a:t>Traditional methods are fragmented and outdated, leading to inefficiencies and compliance issues.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4EE0171-0460-FBF2-0E1B-A1860E4CB3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660" y="0"/>
            <a:ext cx="5315319" cy="6833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4376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4A7832D-CC37-4121-8A4B-B790D73230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9959" y="-22010"/>
            <a:ext cx="12331959" cy="71029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E743E08-A333-4778-BBF9-1698C690C08A}"/>
              </a:ext>
            </a:extLst>
          </p:cNvPr>
          <p:cNvSpPr txBox="1"/>
          <p:nvPr/>
        </p:nvSpPr>
        <p:spPr>
          <a:xfrm>
            <a:off x="608794" y="168275"/>
            <a:ext cx="99907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  <a:t>Solution</a:t>
            </a:r>
            <a:endParaRPr lang="en-US" sz="5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0269117E-4502-4403-8C83-A4D3CB282D6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4775" y="-9747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3" descr="GANESH S. MARGALE">
            <a:extLst>
              <a:ext uri="{FF2B5EF4-FFF2-40B4-BE49-F238E27FC236}">
                <a16:creationId xmlns:a16="http://schemas.microsoft.com/office/drawing/2014/main" id="{F5723934-A123-4FFC-8967-EEBA5730E14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3400" y="-9747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4">
            <a:extLst>
              <a:ext uri="{FF2B5EF4-FFF2-40B4-BE49-F238E27FC236}">
                <a16:creationId xmlns:a16="http://schemas.microsoft.com/office/drawing/2014/main" id="{C47AF92F-435D-4C04-BF0E-4B3EB06A91D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4775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5" descr="GANESH S. MARGALE">
            <a:extLst>
              <a:ext uri="{FF2B5EF4-FFF2-40B4-BE49-F238E27FC236}">
                <a16:creationId xmlns:a16="http://schemas.microsoft.com/office/drawing/2014/main" id="{85EFC299-42ED-47D5-9CEF-AE6817D3BE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34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D82D6BC-B801-4B68-9A18-A36A3850B4F5}"/>
              </a:ext>
            </a:extLst>
          </p:cNvPr>
          <p:cNvSpPr txBox="1"/>
          <p:nvPr/>
        </p:nvSpPr>
        <p:spPr>
          <a:xfrm>
            <a:off x="608794" y="1091605"/>
            <a:ext cx="11411755" cy="569386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Automated Matching System:</a:t>
            </a:r>
            <a:r>
              <a:rPr lang="en-US" sz="2800" dirty="0"/>
              <a:t> AI-powered system pairs eligible participants with relevant trials based on medical history, demographics, and preferences.</a:t>
            </a:r>
          </a:p>
          <a:p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Targeted Outreach Campaigns:</a:t>
            </a:r>
            <a:r>
              <a:rPr lang="en-US" sz="2800" dirty="0"/>
              <a:t> Digital marketing and community engagement to reach underrepresented populations.</a:t>
            </a:r>
          </a:p>
          <a:p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Centralized Dashboard:</a:t>
            </a:r>
            <a:r>
              <a:rPr lang="en-US" sz="2800" dirty="0"/>
              <a:t> Manages participant data, applications, and communication efficiently.</a:t>
            </a:r>
          </a:p>
          <a:p>
            <a:endParaRPr lang="en-US" sz="2800" dirty="0"/>
          </a:p>
          <a:p>
            <a:r>
              <a:rPr lang="en-US" sz="2800" b="1" dirty="0"/>
              <a:t>Statistics:</a:t>
            </a:r>
            <a:r>
              <a:rPr lang="en-US" sz="2800" dirty="0"/>
              <a:t> According to industry reports, AI-driven recruitment can reduce participant enrollment times by up to 50%.</a:t>
            </a:r>
          </a:p>
          <a:p>
            <a:r>
              <a:rPr lang="en-US" sz="2800" b="1" dirty="0"/>
              <a:t>USP:</a:t>
            </a:r>
            <a:r>
              <a:rPr lang="en-US" sz="2800" dirty="0"/>
              <a:t> Our platform enhances recruitment speed, diversity, and management efficiency in clinical trials.</a:t>
            </a:r>
          </a:p>
        </p:txBody>
      </p:sp>
    </p:spTree>
    <p:extLst>
      <p:ext uri="{BB962C8B-B14F-4D97-AF65-F5344CB8AC3E}">
        <p14:creationId xmlns:p14="http://schemas.microsoft.com/office/powerpoint/2010/main" val="357055128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4A7832D-CC37-4121-8A4B-B790D73230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205" y="-136525"/>
            <a:ext cx="12316408" cy="7109926"/>
          </a:xfrm>
          <a:prstGeom prst="rect">
            <a:avLst/>
          </a:prstGeom>
        </p:spPr>
      </p:pic>
      <p:sp>
        <p:nvSpPr>
          <p:cNvPr id="10" name="AutoShape 2">
            <a:extLst>
              <a:ext uri="{FF2B5EF4-FFF2-40B4-BE49-F238E27FC236}">
                <a16:creationId xmlns:a16="http://schemas.microsoft.com/office/drawing/2014/main" id="{0269117E-4502-4403-8C83-A4D3CB282D6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4775" y="-9747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3" descr="GANESH S. MARGALE">
            <a:extLst>
              <a:ext uri="{FF2B5EF4-FFF2-40B4-BE49-F238E27FC236}">
                <a16:creationId xmlns:a16="http://schemas.microsoft.com/office/drawing/2014/main" id="{F5723934-A123-4FFC-8967-EEBA5730E14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3400" y="-9747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4">
            <a:extLst>
              <a:ext uri="{FF2B5EF4-FFF2-40B4-BE49-F238E27FC236}">
                <a16:creationId xmlns:a16="http://schemas.microsoft.com/office/drawing/2014/main" id="{C47AF92F-435D-4C04-BF0E-4B3EB06A91D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4775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5" descr="GANESH S. MARGALE">
            <a:extLst>
              <a:ext uri="{FF2B5EF4-FFF2-40B4-BE49-F238E27FC236}">
                <a16:creationId xmlns:a16="http://schemas.microsoft.com/office/drawing/2014/main" id="{85EFC299-42ED-47D5-9CEF-AE6817D3BE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34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249C53-44D1-4A94-83E1-AEE3ADE79C79}"/>
              </a:ext>
            </a:extLst>
          </p:cNvPr>
          <p:cNvSpPr txBox="1"/>
          <p:nvPr/>
        </p:nvSpPr>
        <p:spPr>
          <a:xfrm>
            <a:off x="838199" y="5516284"/>
            <a:ext cx="10943605" cy="83099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/>
              <a:t>Certifications and Associations:</a:t>
            </a:r>
            <a:r>
              <a:rPr lang="en-US" sz="2400" dirty="0"/>
              <a:t> Collaborating with leading medical institutions and regulatory bodies to ensure compliance and trust.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6B4E2E-E7AB-53D8-0AC8-92448A298319}"/>
              </a:ext>
            </a:extLst>
          </p:cNvPr>
          <p:cNvSpPr txBox="1"/>
          <p:nvPr/>
        </p:nvSpPr>
        <p:spPr>
          <a:xfrm>
            <a:off x="442299" y="316954"/>
            <a:ext cx="11307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4400" b="1" dirty="0">
                <a:solidFill>
                  <a:srgbClr val="FEF5B1"/>
                </a:solidFill>
                <a:latin typeface="Century Gothic" panose="020B0502020202020204" pitchFamily="34" charset="0"/>
              </a:rPr>
              <a:t>Competitive Analysis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30592BD-8E5D-5869-C67F-5E9B755EAF0A}"/>
              </a:ext>
            </a:extLst>
          </p:cNvPr>
          <p:cNvSpPr/>
          <p:nvPr/>
        </p:nvSpPr>
        <p:spPr>
          <a:xfrm>
            <a:off x="6591303" y="1383837"/>
            <a:ext cx="4762501" cy="3917750"/>
          </a:xfrm>
          <a:prstGeom prst="roundRect">
            <a:avLst>
              <a:gd name="adj" fmla="val 8125"/>
            </a:avLst>
          </a:prstGeom>
          <a:solidFill>
            <a:srgbClr val="FEF5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330E07"/>
                </a:solidFill>
                <a:latin typeface="Century Gothic" panose="020B0502020202020204" pitchFamily="34" charset="0"/>
              </a:rPr>
              <a:t>Competition</a:t>
            </a:r>
          </a:p>
          <a:p>
            <a:pPr algn="ctr"/>
            <a:endParaRPr lang="en-US" sz="2800" b="1" dirty="0">
              <a:solidFill>
                <a:srgbClr val="330E07"/>
              </a:solidFill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330E07"/>
                </a:solidFill>
                <a:latin typeface="Century Gothic" panose="020B0502020202020204" pitchFamily="34" charset="0"/>
              </a:rPr>
              <a:t>Medidata Solutions</a:t>
            </a:r>
          </a:p>
          <a:p>
            <a:endParaRPr lang="en-US" sz="2400" b="1" dirty="0">
              <a:solidFill>
                <a:srgbClr val="330E07"/>
              </a:solidFill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330E07"/>
                </a:solidFill>
                <a:latin typeface="Century Gothic" panose="020B0502020202020204" pitchFamily="34" charset="0"/>
              </a:rPr>
              <a:t>IBM Watson Health</a:t>
            </a:r>
          </a:p>
          <a:p>
            <a:endParaRPr lang="en-US" sz="2400" b="1" dirty="0">
              <a:solidFill>
                <a:srgbClr val="330E07"/>
              </a:solidFill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330E07"/>
                </a:solidFill>
                <a:latin typeface="Century Gothic" panose="020B0502020202020204" pitchFamily="34" charset="0"/>
              </a:rPr>
              <a:t>Oracle Health Sciences</a:t>
            </a:r>
            <a:endParaRPr lang="en-US" sz="2000" b="1" dirty="0">
              <a:solidFill>
                <a:srgbClr val="330E07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BD3B95B-FBC0-EEB6-D86F-1CC7A06C12EB}"/>
              </a:ext>
            </a:extLst>
          </p:cNvPr>
          <p:cNvSpPr/>
          <p:nvPr/>
        </p:nvSpPr>
        <p:spPr>
          <a:xfrm>
            <a:off x="838199" y="1383837"/>
            <a:ext cx="4762500" cy="3917750"/>
          </a:xfrm>
          <a:prstGeom prst="roundRect">
            <a:avLst>
              <a:gd name="adj" fmla="val 8125"/>
            </a:avLst>
          </a:prstGeom>
          <a:solidFill>
            <a:srgbClr val="FEF5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330E07"/>
                </a:solidFill>
                <a:latin typeface="Century Gothic" panose="020B0502020202020204" pitchFamily="34" charset="0"/>
              </a:rPr>
              <a:t>USP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330E07"/>
                </a:solidFill>
                <a:latin typeface="Century Gothic" panose="020B0502020202020204" pitchFamily="34" charset="0"/>
              </a:rPr>
              <a:t>Focus on diversity and inclusion.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330E07"/>
                </a:solidFill>
                <a:latin typeface="Century Gothic" panose="020B0502020202020204" pitchFamily="34" charset="0"/>
              </a:rPr>
              <a:t>AI-driven participant matching.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330E07"/>
                </a:solidFill>
                <a:latin typeface="Century Gothic" panose="020B0502020202020204" pitchFamily="34" charset="0"/>
              </a:rPr>
              <a:t>Comprehensive management and compliance features.</a:t>
            </a:r>
            <a:endParaRPr lang="en-US" sz="2000" b="1" dirty="0">
              <a:solidFill>
                <a:srgbClr val="330E07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998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4A7832D-CC37-4121-8A4B-B790D73230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6822" y="-136525"/>
            <a:ext cx="12585238" cy="7265114"/>
          </a:xfrm>
          <a:prstGeom prst="rect">
            <a:avLst/>
          </a:prstGeom>
        </p:spPr>
      </p:pic>
      <p:sp>
        <p:nvSpPr>
          <p:cNvPr id="10" name="AutoShape 2">
            <a:extLst>
              <a:ext uri="{FF2B5EF4-FFF2-40B4-BE49-F238E27FC236}">
                <a16:creationId xmlns:a16="http://schemas.microsoft.com/office/drawing/2014/main" id="{0269117E-4502-4403-8C83-A4D3CB282D6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4775" y="-9747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3" descr="GANESH S. MARGALE">
            <a:extLst>
              <a:ext uri="{FF2B5EF4-FFF2-40B4-BE49-F238E27FC236}">
                <a16:creationId xmlns:a16="http://schemas.microsoft.com/office/drawing/2014/main" id="{F5723934-A123-4FFC-8967-EEBA5730E14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3400" y="-9747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4">
            <a:extLst>
              <a:ext uri="{FF2B5EF4-FFF2-40B4-BE49-F238E27FC236}">
                <a16:creationId xmlns:a16="http://schemas.microsoft.com/office/drawing/2014/main" id="{C47AF92F-435D-4C04-BF0E-4B3EB06A91D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4775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5" descr="GANESH S. MARGALE">
            <a:extLst>
              <a:ext uri="{FF2B5EF4-FFF2-40B4-BE49-F238E27FC236}">
                <a16:creationId xmlns:a16="http://schemas.microsoft.com/office/drawing/2014/main" id="{85EFC299-42ED-47D5-9CEF-AE6817D3BE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34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249C53-44D1-4A94-83E1-AEE3ADE79C79}"/>
              </a:ext>
            </a:extLst>
          </p:cNvPr>
          <p:cNvSpPr txBox="1"/>
          <p:nvPr/>
        </p:nvSpPr>
        <p:spPr>
          <a:xfrm>
            <a:off x="533400" y="1576575"/>
            <a:ext cx="9916886" cy="452431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Where We Are: Early development stage with a functional prototype.</a:t>
            </a:r>
          </a:p>
          <a:p>
            <a:endParaRPr lang="en-US" sz="2400" b="1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Traction: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Initial discussions with potential users and stakeholders.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Positive feedback from preliminary demonstrations.</a:t>
            </a:r>
          </a:p>
          <a:p>
            <a:endParaRPr lang="en-US" sz="2400" b="1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  <a:p>
            <a:endParaRPr lang="en-US" sz="2400" b="1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  <a:p>
            <a:r>
              <a:rPr lang="en-US" sz="24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2. Product-wise Profitability, Revenue, Growth: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Projected break-even within 2 years post-launch.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High growth potential with increasing adoption of digital health solutions.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6B4E2E-E7AB-53D8-0AC8-92448A298319}"/>
              </a:ext>
            </a:extLst>
          </p:cNvPr>
          <p:cNvSpPr txBox="1"/>
          <p:nvPr/>
        </p:nvSpPr>
        <p:spPr>
          <a:xfrm>
            <a:off x="442299" y="316954"/>
            <a:ext cx="11307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4400" b="1" dirty="0">
                <a:solidFill>
                  <a:srgbClr val="FEF5B1"/>
                </a:solidFill>
                <a:latin typeface="Century Gothic" panose="020B0502020202020204" pitchFamily="34" charset="0"/>
              </a:rPr>
              <a:t>Current Situation</a:t>
            </a:r>
          </a:p>
        </p:txBody>
      </p:sp>
    </p:spTree>
    <p:extLst>
      <p:ext uri="{BB962C8B-B14F-4D97-AF65-F5344CB8AC3E}">
        <p14:creationId xmlns:p14="http://schemas.microsoft.com/office/powerpoint/2010/main" val="320223935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4A7832D-CC37-4121-8A4B-B790D73230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6619" y="-136525"/>
            <a:ext cx="12585238" cy="7265114"/>
          </a:xfrm>
          <a:prstGeom prst="rect">
            <a:avLst/>
          </a:prstGeom>
        </p:spPr>
      </p:pic>
      <p:sp>
        <p:nvSpPr>
          <p:cNvPr id="10" name="AutoShape 2">
            <a:extLst>
              <a:ext uri="{FF2B5EF4-FFF2-40B4-BE49-F238E27FC236}">
                <a16:creationId xmlns:a16="http://schemas.microsoft.com/office/drawing/2014/main" id="{0269117E-4502-4403-8C83-A4D3CB282D6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4775" y="-9747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3" descr="GANESH S. MARGALE">
            <a:extLst>
              <a:ext uri="{FF2B5EF4-FFF2-40B4-BE49-F238E27FC236}">
                <a16:creationId xmlns:a16="http://schemas.microsoft.com/office/drawing/2014/main" id="{F5723934-A123-4FFC-8967-EEBA5730E14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3400" y="-9747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4">
            <a:extLst>
              <a:ext uri="{FF2B5EF4-FFF2-40B4-BE49-F238E27FC236}">
                <a16:creationId xmlns:a16="http://schemas.microsoft.com/office/drawing/2014/main" id="{C47AF92F-435D-4C04-BF0E-4B3EB06A91D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4775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5" descr="GANESH S. MARGALE">
            <a:extLst>
              <a:ext uri="{FF2B5EF4-FFF2-40B4-BE49-F238E27FC236}">
                <a16:creationId xmlns:a16="http://schemas.microsoft.com/office/drawing/2014/main" id="{85EFC299-42ED-47D5-9CEF-AE6817D3BE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34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249C53-44D1-4A94-83E1-AEE3ADE79C79}"/>
              </a:ext>
            </a:extLst>
          </p:cNvPr>
          <p:cNvSpPr txBox="1"/>
          <p:nvPr/>
        </p:nvSpPr>
        <p:spPr>
          <a:xfrm>
            <a:off x="409575" y="1517080"/>
            <a:ext cx="6669832" cy="452431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Tasks, Milestones, and Deliverables </a:t>
            </a:r>
          </a:p>
          <a:p>
            <a:pPr algn="ctr"/>
            <a:r>
              <a:rPr lang="en-US" sz="24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(Next 2- 3 Years)</a:t>
            </a:r>
          </a:p>
          <a:p>
            <a:endParaRPr lang="en-US" sz="2400" b="1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Year 1</a:t>
            </a:r>
            <a:r>
              <a:rPr lang="en-US" sz="240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: Complete platform development and beta testing.</a:t>
            </a:r>
          </a:p>
          <a:p>
            <a:endParaRPr lang="en-US" sz="240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Year 2: </a:t>
            </a:r>
            <a:r>
              <a:rPr lang="en-US" sz="240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Launch platform and achieve initial user </a:t>
            </a:r>
          </a:p>
          <a:p>
            <a:endParaRPr lang="en-US" sz="240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Year 3: </a:t>
            </a:r>
            <a:r>
              <a:rPr lang="en-US" sz="240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Expand user base, introduce advanced features, and reach profitability.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6B4E2E-E7AB-53D8-0AC8-92448A298319}"/>
              </a:ext>
            </a:extLst>
          </p:cNvPr>
          <p:cNvSpPr txBox="1"/>
          <p:nvPr/>
        </p:nvSpPr>
        <p:spPr>
          <a:xfrm>
            <a:off x="-98876" y="214239"/>
            <a:ext cx="11307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4400" b="1" dirty="0">
                <a:solidFill>
                  <a:srgbClr val="FEF5B1"/>
                </a:solidFill>
                <a:latin typeface="Century Gothic" panose="020B0502020202020204" pitchFamily="34" charset="0"/>
              </a:rPr>
              <a:t>Timeline with Way Forward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3AB5225-23E3-5DC3-096D-12303BF72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925" y="-350764"/>
            <a:ext cx="4987694" cy="7479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74574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4A7832D-CC37-4121-8A4B-B790D73230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575" y="-136525"/>
            <a:ext cx="12293149" cy="72834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A4349C-33C9-4584-ADAE-7073AF02511C}"/>
              </a:ext>
            </a:extLst>
          </p:cNvPr>
          <p:cNvSpPr txBox="1"/>
          <p:nvPr/>
        </p:nvSpPr>
        <p:spPr>
          <a:xfrm>
            <a:off x="648929" y="1897626"/>
            <a:ext cx="8278761" cy="4070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87725B-0FC4-4551-81E3-C4136C107DB4}"/>
              </a:ext>
            </a:extLst>
          </p:cNvPr>
          <p:cNvSpPr txBox="1"/>
          <p:nvPr/>
        </p:nvSpPr>
        <p:spPr>
          <a:xfrm>
            <a:off x="747251" y="1897626"/>
            <a:ext cx="11187573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800" b="1" dirty="0" err="1">
                <a:solidFill>
                  <a:schemeClr val="bg1"/>
                </a:solidFill>
              </a:rPr>
              <a:t>Tantradnya</a:t>
            </a:r>
            <a:r>
              <a:rPr lang="en-US" sz="2800" b="1" dirty="0">
                <a:solidFill>
                  <a:schemeClr val="bg1"/>
                </a:solidFill>
              </a:rPr>
              <a:t> 2022: </a:t>
            </a:r>
            <a:r>
              <a:rPr lang="en-US" sz="2400" dirty="0">
                <a:solidFill>
                  <a:schemeClr val="bg1"/>
                </a:solidFill>
              </a:rPr>
              <a:t>Winner for finding a smart solution for student dropout ratio analyzer platform.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 Winner at </a:t>
            </a:r>
            <a:r>
              <a:rPr lang="en-US" sz="2800" b="1" dirty="0">
                <a:solidFill>
                  <a:schemeClr val="bg1"/>
                </a:solidFill>
              </a:rPr>
              <a:t>Hack-to-Future</a:t>
            </a:r>
            <a:r>
              <a:rPr lang="en-US" sz="2400" dirty="0">
                <a:solidFill>
                  <a:schemeClr val="bg1"/>
                </a:solidFill>
              </a:rPr>
              <a:t> held at KLS </a:t>
            </a:r>
            <a:r>
              <a:rPr lang="en-US" sz="2400" dirty="0" err="1">
                <a:solidFill>
                  <a:schemeClr val="bg1"/>
                </a:solidFill>
              </a:rPr>
              <a:t>Gogte</a:t>
            </a:r>
            <a:r>
              <a:rPr lang="en-US" sz="2400" dirty="0">
                <a:solidFill>
                  <a:schemeClr val="bg1"/>
                </a:solidFill>
              </a:rPr>
              <a:t> of Technology, Belagavi.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 Winner at </a:t>
            </a:r>
            <a:r>
              <a:rPr lang="en-US" sz="2800" b="1" dirty="0" err="1">
                <a:solidFill>
                  <a:schemeClr val="bg1"/>
                </a:solidFill>
              </a:rPr>
              <a:t>Pyhack</a:t>
            </a:r>
            <a:r>
              <a:rPr lang="en-US" sz="2800" b="1" dirty="0">
                <a:solidFill>
                  <a:schemeClr val="bg1"/>
                </a:solidFill>
              </a:rPr>
              <a:t> 2024</a:t>
            </a:r>
            <a:r>
              <a:rPr lang="en-US" sz="2400" dirty="0">
                <a:solidFill>
                  <a:schemeClr val="bg1"/>
                </a:solidFill>
              </a:rPr>
              <a:t> held by Eye-sec Cyber Security Solutions.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1st Runner-up at </a:t>
            </a:r>
            <a:r>
              <a:rPr lang="en-US" sz="2800" b="1" dirty="0">
                <a:solidFill>
                  <a:schemeClr val="bg1"/>
                </a:solidFill>
              </a:rPr>
              <a:t>Wave 2.0</a:t>
            </a:r>
            <a:r>
              <a:rPr lang="en-US" sz="2400" dirty="0">
                <a:solidFill>
                  <a:schemeClr val="bg1"/>
                </a:solidFill>
              </a:rPr>
              <a:t> National Level Hackathon at </a:t>
            </a:r>
            <a:r>
              <a:rPr lang="en-US" sz="2400" dirty="0" err="1">
                <a:solidFill>
                  <a:schemeClr val="bg1"/>
                </a:solidFill>
              </a:rPr>
              <a:t>Basaveshwar</a:t>
            </a:r>
            <a:r>
              <a:rPr lang="en-US" sz="2400" dirty="0">
                <a:solidFill>
                  <a:schemeClr val="bg1"/>
                </a:solidFill>
              </a:rPr>
              <a:t> Engineering College, </a:t>
            </a:r>
            <a:r>
              <a:rPr lang="en-US" sz="2400" dirty="0" err="1">
                <a:solidFill>
                  <a:schemeClr val="bg1"/>
                </a:solidFill>
              </a:rPr>
              <a:t>Bagalkote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0269117E-4502-4403-8C83-A4D3CB282D6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4775" y="-9747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3" descr="GANESH S. MARGALE">
            <a:extLst>
              <a:ext uri="{FF2B5EF4-FFF2-40B4-BE49-F238E27FC236}">
                <a16:creationId xmlns:a16="http://schemas.microsoft.com/office/drawing/2014/main" id="{F5723934-A123-4FFC-8967-EEBA5730E14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3400" y="-9747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4">
            <a:extLst>
              <a:ext uri="{FF2B5EF4-FFF2-40B4-BE49-F238E27FC236}">
                <a16:creationId xmlns:a16="http://schemas.microsoft.com/office/drawing/2014/main" id="{C47AF92F-435D-4C04-BF0E-4B3EB06A91D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4775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5" descr="GANESH S. MARGALE">
            <a:extLst>
              <a:ext uri="{FF2B5EF4-FFF2-40B4-BE49-F238E27FC236}">
                <a16:creationId xmlns:a16="http://schemas.microsoft.com/office/drawing/2014/main" id="{85EFC299-42ED-47D5-9CEF-AE6817D3BE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34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04B8DE-F993-7BFD-6EE1-66747F605432}"/>
              </a:ext>
            </a:extLst>
          </p:cNvPr>
          <p:cNvSpPr txBox="1"/>
          <p:nvPr/>
        </p:nvSpPr>
        <p:spPr>
          <a:xfrm>
            <a:off x="838200" y="334161"/>
            <a:ext cx="11307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FEF5B1"/>
                </a:solidFill>
                <a:latin typeface="Century Gothic" panose="020B0502020202020204" pitchFamily="34" charset="0"/>
              </a:rPr>
              <a:t>Accolades</a:t>
            </a:r>
          </a:p>
        </p:txBody>
      </p:sp>
    </p:spTree>
    <p:extLst>
      <p:ext uri="{BB962C8B-B14F-4D97-AF65-F5344CB8AC3E}">
        <p14:creationId xmlns:p14="http://schemas.microsoft.com/office/powerpoint/2010/main" val="778047338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4A7832D-CC37-4121-8A4B-B790D73230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576" y="-136525"/>
            <a:ext cx="12293149" cy="72834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E743E08-A333-4778-BBF9-1698C690C08A}"/>
              </a:ext>
            </a:extLst>
          </p:cNvPr>
          <p:cNvSpPr txBox="1"/>
          <p:nvPr/>
        </p:nvSpPr>
        <p:spPr>
          <a:xfrm>
            <a:off x="533400" y="476765"/>
            <a:ext cx="11307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FEF5B1"/>
                </a:solidFill>
                <a:latin typeface="Century Gothic" panose="020B0502020202020204" pitchFamily="34" charset="0"/>
              </a:rPr>
              <a:t>Team Members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A4349C-33C9-4584-ADAE-7073AF02511C}"/>
              </a:ext>
            </a:extLst>
          </p:cNvPr>
          <p:cNvSpPr txBox="1"/>
          <p:nvPr/>
        </p:nvSpPr>
        <p:spPr>
          <a:xfrm>
            <a:off x="685800" y="1859496"/>
            <a:ext cx="8278761" cy="4070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87725B-0FC4-4551-81E3-C4136C107DB4}"/>
              </a:ext>
            </a:extLst>
          </p:cNvPr>
          <p:cNvSpPr txBox="1"/>
          <p:nvPr/>
        </p:nvSpPr>
        <p:spPr>
          <a:xfrm>
            <a:off x="533400" y="1859496"/>
            <a:ext cx="1204426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</a:rPr>
              <a:t>Team Members:</a:t>
            </a:r>
          </a:p>
          <a:p>
            <a:endParaRPr lang="en-IN" sz="2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bg1"/>
                </a:solidFill>
              </a:rPr>
              <a:t>   Niraj </a:t>
            </a:r>
            <a:r>
              <a:rPr lang="en-IN" sz="2400" b="1" dirty="0" err="1">
                <a:solidFill>
                  <a:schemeClr val="bg1"/>
                </a:solidFill>
              </a:rPr>
              <a:t>Vernekar</a:t>
            </a:r>
            <a:r>
              <a:rPr lang="en-IN" sz="2400" b="1" dirty="0">
                <a:solidFill>
                  <a:schemeClr val="bg1"/>
                </a:solidFill>
              </a:rPr>
              <a:t>:</a:t>
            </a:r>
            <a:r>
              <a:rPr lang="en-IN" sz="2400" dirty="0">
                <a:solidFill>
                  <a:schemeClr val="bg1"/>
                </a:solidFill>
              </a:rPr>
              <a:t> </a:t>
            </a:r>
            <a:r>
              <a:rPr lang="en-IN" sz="2400" b="1" dirty="0">
                <a:solidFill>
                  <a:schemeClr val="bg1"/>
                </a:solidFill>
              </a:rPr>
              <a:t>(Team Leader)	USN: 2GI21ME049</a:t>
            </a:r>
            <a:endParaRPr lang="en-IN" sz="2400" dirty="0">
              <a:solidFill>
                <a:schemeClr val="bg1"/>
              </a:solidFill>
            </a:endParaRPr>
          </a:p>
          <a:p>
            <a:r>
              <a:rPr lang="en-IN" sz="2400" dirty="0">
                <a:solidFill>
                  <a:schemeClr val="bg1"/>
                </a:solidFill>
              </a:rPr>
              <a:t>    </a:t>
            </a:r>
            <a:r>
              <a:rPr lang="en-IN" sz="2400" b="1" dirty="0">
                <a:solidFill>
                  <a:schemeClr val="bg1"/>
                </a:solidFill>
              </a:rPr>
              <a:t>Mechanical Engineering, 6th Semester, KLS </a:t>
            </a:r>
            <a:r>
              <a:rPr lang="en-IN" sz="2400" b="1" dirty="0" err="1">
                <a:solidFill>
                  <a:schemeClr val="bg1"/>
                </a:solidFill>
              </a:rPr>
              <a:t>Gogte</a:t>
            </a:r>
            <a:r>
              <a:rPr lang="en-IN" sz="2400" b="1" dirty="0">
                <a:solidFill>
                  <a:schemeClr val="bg1"/>
                </a:solidFill>
              </a:rPr>
              <a:t> Institute of Technology.</a:t>
            </a:r>
          </a:p>
          <a:p>
            <a:endParaRPr lang="en-IN" sz="2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bg1"/>
                </a:solidFill>
              </a:rPr>
              <a:t>  Ganesh Kugaji:	USN: 2GI21CS060</a:t>
            </a:r>
          </a:p>
          <a:p>
            <a:r>
              <a:rPr lang="en-IN" sz="2400" dirty="0">
                <a:solidFill>
                  <a:schemeClr val="bg1"/>
                </a:solidFill>
              </a:rPr>
              <a:t>   </a:t>
            </a:r>
            <a:r>
              <a:rPr lang="en-IN" sz="2400" b="1" dirty="0">
                <a:solidFill>
                  <a:schemeClr val="bg1"/>
                </a:solidFill>
              </a:rPr>
              <a:t>Computer Science, 6th Semester, KLS </a:t>
            </a:r>
            <a:r>
              <a:rPr lang="en-IN" sz="2400" b="1" dirty="0" err="1">
                <a:solidFill>
                  <a:schemeClr val="bg1"/>
                </a:solidFill>
              </a:rPr>
              <a:t>Gogte</a:t>
            </a:r>
            <a:r>
              <a:rPr lang="en-IN" sz="2400" b="1" dirty="0">
                <a:solidFill>
                  <a:schemeClr val="bg1"/>
                </a:solidFill>
              </a:rPr>
              <a:t> Institute of Technology.</a:t>
            </a:r>
          </a:p>
          <a:p>
            <a:endParaRPr lang="en-IN" sz="24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bg1"/>
                </a:solidFill>
              </a:rPr>
              <a:t> Om Vasudev:	USN: 2GI21CS099</a:t>
            </a:r>
          </a:p>
          <a:p>
            <a:r>
              <a:rPr lang="en-IN" sz="2400" dirty="0">
                <a:solidFill>
                  <a:schemeClr val="bg1"/>
                </a:solidFill>
              </a:rPr>
              <a:t>   </a:t>
            </a:r>
            <a:r>
              <a:rPr lang="en-IN" sz="2400" b="1" dirty="0">
                <a:solidFill>
                  <a:schemeClr val="bg1"/>
                </a:solidFill>
              </a:rPr>
              <a:t>Computer Science, 6th Semester, KLS </a:t>
            </a:r>
            <a:r>
              <a:rPr lang="en-IN" sz="2400" b="1" dirty="0" err="1">
                <a:solidFill>
                  <a:schemeClr val="bg1"/>
                </a:solidFill>
              </a:rPr>
              <a:t>Gogte</a:t>
            </a:r>
            <a:r>
              <a:rPr lang="en-IN" sz="2400" b="1" dirty="0">
                <a:solidFill>
                  <a:schemeClr val="bg1"/>
                </a:solidFill>
              </a:rPr>
              <a:t> Institute of Technology.</a:t>
            </a: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0269117E-4502-4403-8C83-A4D3CB282D6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4775" y="-9747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3" descr="GANESH S. MARGALE">
            <a:extLst>
              <a:ext uri="{FF2B5EF4-FFF2-40B4-BE49-F238E27FC236}">
                <a16:creationId xmlns:a16="http://schemas.microsoft.com/office/drawing/2014/main" id="{F5723934-A123-4FFC-8967-EEBA5730E14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3400" y="-9747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4">
            <a:extLst>
              <a:ext uri="{FF2B5EF4-FFF2-40B4-BE49-F238E27FC236}">
                <a16:creationId xmlns:a16="http://schemas.microsoft.com/office/drawing/2014/main" id="{C47AF92F-435D-4C04-BF0E-4B3EB06A91D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4775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5" descr="GANESH S. MARGALE">
            <a:extLst>
              <a:ext uri="{FF2B5EF4-FFF2-40B4-BE49-F238E27FC236}">
                <a16:creationId xmlns:a16="http://schemas.microsoft.com/office/drawing/2014/main" id="{85EFC299-42ED-47D5-9CEF-AE6817D3BE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34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755318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0FBBE11-4484-E26E-B442-937631D031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95D79F00-5F02-95D3-95CF-AEB992ED83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490" y="-93229"/>
            <a:ext cx="12241490" cy="70444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4A8CBCC-047F-F426-B35E-D8B129F4F89F}"/>
              </a:ext>
            </a:extLst>
          </p:cNvPr>
          <p:cNvSpPr txBox="1"/>
          <p:nvPr/>
        </p:nvSpPr>
        <p:spPr>
          <a:xfrm>
            <a:off x="3006021" y="2521774"/>
            <a:ext cx="5626614" cy="101566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accent4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9206018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1015</TotalTime>
  <Words>459</Words>
  <Application>Microsoft Office PowerPoint</Application>
  <PresentationFormat>Widescreen</PresentationFormat>
  <Paragraphs>70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Century Gothic</vt:lpstr>
      <vt:lpstr>Montserrat ExtraBold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GANESH MARGALE</dc:creator>
  <cp:lastModifiedBy>Ganesh Kugaji</cp:lastModifiedBy>
  <cp:revision>17</cp:revision>
  <cp:lastPrinted>2023-02-02T14:14:52Z</cp:lastPrinted>
  <dcterms:created xsi:type="dcterms:W3CDTF">2023-02-01T12:22:16Z</dcterms:created>
  <dcterms:modified xsi:type="dcterms:W3CDTF">2024-08-06T15:47:42Z</dcterms:modified>
</cp:coreProperties>
</file>

<file path=docProps/thumbnail.jpeg>
</file>